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4"/>
    <p:sldMasterId id="2147483659" r:id="rId5"/>
  </p:sldMasterIdLst>
  <p:notesMasterIdLst>
    <p:notesMasterId r:id="rId23"/>
  </p:notesMasterIdLst>
  <p:sldIdLst>
    <p:sldId id="262" r:id="rId6"/>
    <p:sldId id="276" r:id="rId7"/>
    <p:sldId id="257" r:id="rId8"/>
    <p:sldId id="265" r:id="rId9"/>
    <p:sldId id="266" r:id="rId10"/>
    <p:sldId id="277" r:id="rId11"/>
    <p:sldId id="278" r:id="rId12"/>
    <p:sldId id="298" r:id="rId13"/>
    <p:sldId id="297" r:id="rId14"/>
    <p:sldId id="299" r:id="rId15"/>
    <p:sldId id="267" r:id="rId16"/>
    <p:sldId id="268" r:id="rId17"/>
    <p:sldId id="271" r:id="rId18"/>
    <p:sldId id="272" r:id="rId19"/>
    <p:sldId id="273" r:id="rId20"/>
    <p:sldId id="274" r:id="rId21"/>
    <p:sldId id="300" r:id="rId22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E32BDA9-7B03-4572-B6A5-48FAC40F88BA}">
  <a:tblStyle styleId="{7E32BDA9-7B03-4572-B6A5-48FAC40F88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3.xml"/></Relationships>
</file>

<file path=ppt/media/image1.png>
</file>

<file path=ppt/media/image10.tiff>
</file>

<file path=ppt/media/image11.jpeg>
</file>

<file path=ppt/media/image12.jpeg>
</file>

<file path=ppt/media/image13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5d36931c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5d36931c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e5c105ce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e5c105ce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e5c105cef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e5c105cef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e5c105cef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e5c105cef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e5c105cef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e5c105cef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Please include tasks/questions here rather than just referring to a worksheet. This will save on photocopying and facilitate sharing with other schools.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Try and build tasks/questions which escalate through Bloom’s Taxonomy. This will help with differentiation.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e5c105ce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e5c105ce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Learning Objectives contain </a:t>
            </a:r>
            <a:r>
              <a:rPr lang="en-GB" b="1">
                <a:solidFill>
                  <a:schemeClr val="dk1"/>
                </a:solidFill>
              </a:rPr>
              <a:t>concepts </a:t>
            </a:r>
            <a:r>
              <a:rPr lang="en-GB">
                <a:solidFill>
                  <a:schemeClr val="dk1"/>
                </a:solidFill>
              </a:rPr>
              <a:t>(nouns, big ideas), </a:t>
            </a:r>
            <a:r>
              <a:rPr lang="en-GB" b="1">
                <a:solidFill>
                  <a:schemeClr val="dk1"/>
                </a:solidFill>
              </a:rPr>
              <a:t>skills </a:t>
            </a:r>
            <a:r>
              <a:rPr lang="en-GB">
                <a:solidFill>
                  <a:schemeClr val="dk1"/>
                </a:solidFill>
              </a:rPr>
              <a:t>(verbs, measurable behaviours) and sometimes </a:t>
            </a:r>
            <a:r>
              <a:rPr lang="en-GB" b="1">
                <a:solidFill>
                  <a:schemeClr val="dk1"/>
                </a:solidFill>
              </a:rPr>
              <a:t>context </a:t>
            </a:r>
            <a:r>
              <a:rPr lang="en-GB">
                <a:solidFill>
                  <a:schemeClr val="dk1"/>
                </a:solidFill>
              </a:rPr>
              <a:t>(restricting or targeting conditions).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●Example: Students will be able to </a:t>
            </a:r>
            <a:r>
              <a:rPr lang="en-GB" b="1">
                <a:solidFill>
                  <a:schemeClr val="dk1"/>
                </a:solidFill>
              </a:rPr>
              <a:t>describe</a:t>
            </a:r>
            <a:r>
              <a:rPr lang="en-GB">
                <a:solidFill>
                  <a:schemeClr val="dk1"/>
                </a:solidFill>
              </a:rPr>
              <a:t> the concept of </a:t>
            </a:r>
            <a:r>
              <a:rPr lang="en-GB" b="1">
                <a:solidFill>
                  <a:schemeClr val="dk1"/>
                </a:solidFill>
              </a:rPr>
              <a:t>density </a:t>
            </a:r>
            <a:r>
              <a:rPr lang="en-GB">
                <a:solidFill>
                  <a:schemeClr val="dk1"/>
                </a:solidFill>
              </a:rPr>
              <a:t>and apply it to </a:t>
            </a:r>
            <a:r>
              <a:rPr lang="en-GB" b="1">
                <a:solidFill>
                  <a:schemeClr val="dk1"/>
                </a:solidFill>
              </a:rPr>
              <a:t>floating and sinking.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Success criteria are specific measurable outcomes that if met mean that the student has met the learning objective.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Examples: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compare densities of substances using mass and volume.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identify whether a solid or liquid will float or sink in a liquid based on their densities.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7961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3f8bd1c1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3f8bd1c1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348131d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348131d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e5c105ce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e5c105ce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Learning Objectives contain </a:t>
            </a:r>
            <a:r>
              <a:rPr lang="en-GB" b="1">
                <a:solidFill>
                  <a:schemeClr val="dk1"/>
                </a:solidFill>
              </a:rPr>
              <a:t>concepts </a:t>
            </a:r>
            <a:r>
              <a:rPr lang="en-GB">
                <a:solidFill>
                  <a:schemeClr val="dk1"/>
                </a:solidFill>
              </a:rPr>
              <a:t>(nouns, big ideas), </a:t>
            </a:r>
            <a:r>
              <a:rPr lang="en-GB" b="1">
                <a:solidFill>
                  <a:schemeClr val="dk1"/>
                </a:solidFill>
              </a:rPr>
              <a:t>skills </a:t>
            </a:r>
            <a:r>
              <a:rPr lang="en-GB">
                <a:solidFill>
                  <a:schemeClr val="dk1"/>
                </a:solidFill>
              </a:rPr>
              <a:t>(verbs, measurable behaviours) and sometimes </a:t>
            </a:r>
            <a:r>
              <a:rPr lang="en-GB" b="1">
                <a:solidFill>
                  <a:schemeClr val="dk1"/>
                </a:solidFill>
              </a:rPr>
              <a:t>context </a:t>
            </a:r>
            <a:r>
              <a:rPr lang="en-GB">
                <a:solidFill>
                  <a:schemeClr val="dk1"/>
                </a:solidFill>
              </a:rPr>
              <a:t>(restricting or targeting conditions).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●Example: Students will be able to </a:t>
            </a:r>
            <a:r>
              <a:rPr lang="en-GB" b="1">
                <a:solidFill>
                  <a:schemeClr val="dk1"/>
                </a:solidFill>
              </a:rPr>
              <a:t>describe</a:t>
            </a:r>
            <a:r>
              <a:rPr lang="en-GB">
                <a:solidFill>
                  <a:schemeClr val="dk1"/>
                </a:solidFill>
              </a:rPr>
              <a:t> the concept of </a:t>
            </a:r>
            <a:r>
              <a:rPr lang="en-GB" b="1">
                <a:solidFill>
                  <a:schemeClr val="dk1"/>
                </a:solidFill>
              </a:rPr>
              <a:t>density </a:t>
            </a:r>
            <a:r>
              <a:rPr lang="en-GB">
                <a:solidFill>
                  <a:schemeClr val="dk1"/>
                </a:solidFill>
              </a:rPr>
              <a:t>and apply it to </a:t>
            </a:r>
            <a:r>
              <a:rPr lang="en-GB" b="1">
                <a:solidFill>
                  <a:schemeClr val="dk1"/>
                </a:solidFill>
              </a:rPr>
              <a:t>floating and sinking.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Success criteria are specific measurable outcomes that if met mean that the student has met the learning objective.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Examples: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compare densities of substances using mass and volume.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identify whether a solid or liquid will float or sink in a liquid based on their densities.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e5c105ce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e5c105ce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e5c105ce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e5c105ce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9502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e5c105ce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e5c105ce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4643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e5c105cef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e5c105cef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4640a5f5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4640a5f5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3"/>
          <p:cNvSpPr txBox="1"/>
          <p:nvPr/>
        </p:nvSpPr>
        <p:spPr>
          <a:xfrm rot="-5400000">
            <a:off x="-569675" y="2399550"/>
            <a:ext cx="15891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DAILY REVIEW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B3CE7-8187-4E4E-BC00-01AC5BDD5800}" type="datetimeFigureOut">
              <a:rPr lang="en-US" smtClean="0"/>
              <a:t>4/29/24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13426-3AE2-422D-BCAF-796FD8E6E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410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9534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394999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5104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797982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2905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106168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8784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2100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3615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 and Success Criteria">
  <p:cSld name="BLANK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" name="Google Shape;22;p4"/>
          <p:cNvSpPr txBox="1"/>
          <p:nvPr/>
        </p:nvSpPr>
        <p:spPr>
          <a:xfrm rot="-5400000">
            <a:off x="-929500" y="1209150"/>
            <a:ext cx="2298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OBJECTIVE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395650" y="231900"/>
            <a:ext cx="6419100" cy="2305800"/>
          </a:xfrm>
          <a:prstGeom prst="homePlate">
            <a:avLst>
              <a:gd name="adj" fmla="val 50000"/>
            </a:avLst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/>
          <p:nvPr/>
        </p:nvSpPr>
        <p:spPr>
          <a:xfrm rot="-5400000">
            <a:off x="-790750" y="3730950"/>
            <a:ext cx="2021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SUCCESS CRITERIA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0838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vate Prior Knowledge">
  <p:cSld name="BLANK_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" name="Google Shape;29;p5"/>
          <p:cNvSpPr txBox="1"/>
          <p:nvPr/>
        </p:nvSpPr>
        <p:spPr>
          <a:xfrm rot="-5400000">
            <a:off x="-1398650" y="2399550"/>
            <a:ext cx="3233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ACTIVATE PRIOR KNOWLEDGE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" name="Google Shape;30;p5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ept Development">
  <p:cSld name="BLANK_1_1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5" name="Google Shape;35;p6"/>
          <p:cNvSpPr txBox="1"/>
          <p:nvPr/>
        </p:nvSpPr>
        <p:spPr>
          <a:xfrm rot="-5400000">
            <a:off x="-1139375" y="2399550"/>
            <a:ext cx="27285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CONCEPT DEVELOPMENT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" name="Google Shape;36;p6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Development/Guided Practice">
  <p:cSld name="BLANK_1_1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7"/>
          <p:cNvSpPr txBox="1"/>
          <p:nvPr/>
        </p:nvSpPr>
        <p:spPr>
          <a:xfrm rot="-5400000">
            <a:off x="-1790900" y="2604200"/>
            <a:ext cx="4017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DEVELOPMENT/GUIDED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552550" y="1807725"/>
            <a:ext cx="6173700" cy="31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>
  <p:cSld name="BLANK_1_1_1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Google Shape;47;p8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RELEVANCE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" name="Google Shape;48;p8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Closure">
  <p:cSld name="BLANK_1_1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9"/>
          <p:cNvSpPr txBox="1"/>
          <p:nvPr/>
        </p:nvSpPr>
        <p:spPr>
          <a:xfrm rot="-5400000">
            <a:off x="-667850" y="2399550"/>
            <a:ext cx="17718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CLOSURE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" name="Google Shape;54;p9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pendent Practice">
  <p:cSld name="BLANK_1_1_1_1_1_1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10"/>
          <p:cNvSpPr txBox="1"/>
          <p:nvPr/>
        </p:nvSpPr>
        <p:spPr>
          <a:xfrm rot="-5400000">
            <a:off x="-1128800" y="2670800"/>
            <a:ext cx="26937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INDEPENDENT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" name="Google Shape;60;p10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2"/>
          </p:nvPr>
        </p:nvSpPr>
        <p:spPr>
          <a:xfrm>
            <a:off x="552550" y="1937350"/>
            <a:ext cx="6173700" cy="29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mpt Boxes">
  <p:cSld name="Prompt Boxe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/>
        </p:nvSpPr>
        <p:spPr>
          <a:xfrm rot="-5400000">
            <a:off x="-636425" y="2399550"/>
            <a:ext cx="17226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PROMPT BOXES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86550" y="547850"/>
            <a:ext cx="7986000" cy="26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8182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47750" y="34100"/>
            <a:ext cx="9063300" cy="5075400"/>
          </a:xfrm>
          <a:prstGeom prst="roundRect">
            <a:avLst>
              <a:gd name="adj" fmla="val 3214"/>
            </a:avLst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92145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.jpg"/><Relationship Id="rId4" Type="http://schemas.openxmlformats.org/officeDocument/2006/relationships/hyperlink" Target="http://www.youtube.com/watch?v=cfu1p8t-3go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CpD8T_KOhOg?feature=oembed" TargetMode="Externa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_VlBUpF7Sfg?feature=oembed" TargetMode="Externa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 descr="Here's a simple 5 minute countdown timer since I could find a simple one I liked.&#10;&#10;4K Download: https://github.com/iamkeeler/FiveMinute/raw/master/Renders/Five_Minute_Black_BG.mp4&#10;Font: Open Sans&#10;Sound: None&#10;Background: Black&#10;Adobe Premiere Pro Project: https://github.com/iamkeeler/FiveMinute" title="Five Minute Countdown Timer with Source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7825" y="1573875"/>
            <a:ext cx="1662300" cy="124671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6265628" y="2197230"/>
            <a:ext cx="2122997" cy="1431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/>
            <a: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Identify their physical traits</a:t>
            </a:r>
            <a:b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sz="90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Explain why some traits are more common than others </a:t>
            </a:r>
            <a:b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(dominant vs. recessive)</a:t>
            </a:r>
            <a:b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sz="90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sz="90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Identify their current knowledge about Genetics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9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964278" y="3755969"/>
            <a:ext cx="2378961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AU" sz="1800" b="1" dirty="0">
                <a:latin typeface="Century Gothic"/>
                <a:ea typeface="Century Gothic"/>
                <a:cs typeface="Century Gothic"/>
                <a:sym typeface="Century Gothic"/>
              </a:rPr>
              <a:t>Folder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AU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Exercise Book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AU" sz="1800" b="1" dirty="0">
                <a:latin typeface="Century Gothic"/>
                <a:ea typeface="Century Gothic"/>
                <a:cs typeface="Century Gothic"/>
                <a:sym typeface="Century Gothic"/>
              </a:rPr>
              <a:t>Pen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7782750" y="373225"/>
            <a:ext cx="875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2000" b="1" dirty="0">
                <a:latin typeface="Century Gothic"/>
                <a:ea typeface="Century Gothic"/>
                <a:cs typeface="Century Gothic"/>
                <a:sym typeface="Century Gothic"/>
              </a:rPr>
              <a:t>FEB</a:t>
            </a:r>
            <a:endParaRPr kumimoji="0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2000" b="1" dirty="0"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kumimoji="0" sz="2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BF47C0-BAF7-492A-B5EA-31ADA9DC491A}"/>
              </a:ext>
            </a:extLst>
          </p:cNvPr>
          <p:cNvSpPr txBox="1"/>
          <p:nvPr/>
        </p:nvSpPr>
        <p:spPr>
          <a:xfrm>
            <a:off x="3792296" y="2181625"/>
            <a:ext cx="225864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AU" sz="2000" b="1" dirty="0">
                <a:latin typeface="Twinkl" panose="02000000000000000000" pitchFamily="2" charset="0"/>
              </a:rPr>
              <a:t>Genetic Bingo</a:t>
            </a:r>
          </a:p>
          <a:p>
            <a:pPr marL="342900" indent="-342900">
              <a:buAutoNum type="arabicPeriod"/>
            </a:pPr>
            <a:endParaRPr lang="en-AU" sz="2000" b="1" dirty="0">
              <a:latin typeface="Twinkl" panose="02000000000000000000" pitchFamily="2" charset="0"/>
            </a:endParaRPr>
          </a:p>
          <a:p>
            <a:pPr marL="342900" indent="-342900">
              <a:buAutoNum type="arabicPeriod"/>
            </a:pPr>
            <a:r>
              <a:rPr lang="en-AU" sz="2000" b="1" dirty="0">
                <a:latin typeface="Twinkl" panose="02000000000000000000" pitchFamily="2" charset="0"/>
              </a:rPr>
              <a:t>Show me what you know</a:t>
            </a:r>
            <a:br>
              <a:rPr lang="en-AU" sz="2000" b="1" dirty="0">
                <a:latin typeface="Twinkl" panose="02000000000000000000" pitchFamily="2" charset="0"/>
              </a:rPr>
            </a:br>
            <a:endParaRPr lang="en-AU" sz="2000" b="1" dirty="0">
              <a:latin typeface="Twinkl" panose="02000000000000000000" pitchFamily="2" charset="0"/>
            </a:endParaRPr>
          </a:p>
          <a:p>
            <a:pPr marL="342900" indent="-342900">
              <a:buAutoNum type="arabicPeriod"/>
            </a:pPr>
            <a:r>
              <a:rPr lang="en-AU" sz="2000" b="1" dirty="0">
                <a:latin typeface="Twinkl" panose="02000000000000000000" pitchFamily="2" charset="0"/>
              </a:rPr>
              <a:t>Probability of human traits</a:t>
            </a:r>
          </a:p>
          <a:p>
            <a:pPr marL="342900" indent="-342900">
              <a:buAutoNum type="arabicPeriod"/>
            </a:pPr>
            <a:endParaRPr lang="en-A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08C8CB-2F43-D541-994E-E5C2AC02FCCB}"/>
              </a:ext>
            </a:extLst>
          </p:cNvPr>
          <p:cNvSpPr txBox="1"/>
          <p:nvPr/>
        </p:nvSpPr>
        <p:spPr>
          <a:xfrm>
            <a:off x="2571750" y="1714500"/>
            <a:ext cx="44630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What do you know about DNA and Genetics?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6DBFC5-DE7C-6343-81F2-8D0125D52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135447"/>
            <a:ext cx="7962900" cy="487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3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pic>
        <p:nvPicPr>
          <p:cNvPr id="2" name="Online Media 1" title="Probability Comparison: Human Traits">
            <a:hlinkClick r:id="" action="ppaction://media"/>
            <a:extLst>
              <a:ext uri="{FF2B5EF4-FFF2-40B4-BE49-F238E27FC236}">
                <a16:creationId xmlns:a16="http://schemas.microsoft.com/office/drawing/2014/main" id="{2B33FEC4-77D7-4376-B064-8C102E8EB07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47706" y="0"/>
            <a:ext cx="9048500" cy="51124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Online Media 1" title="Probability Comparison: Rarest Human Genetics">
            <a:hlinkClick r:id="" action="ppaction://media"/>
            <a:extLst>
              <a:ext uri="{FF2B5EF4-FFF2-40B4-BE49-F238E27FC236}">
                <a16:creationId xmlns:a16="http://schemas.microsoft.com/office/drawing/2014/main" id="{0936C6DC-E2D8-492D-90FC-3E7574CE4B6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5902" y="15902"/>
            <a:ext cx="9112108" cy="51124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770500" cy="20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Identify their genetic traits</a:t>
            </a:r>
            <a:b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b="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Explain why some traits are more common than others (dominant vs. recessive)</a:t>
            </a:r>
            <a:b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b="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Explain their current knowledge about Genetics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000" dirty="0"/>
              <a:t>We are learning about: </a:t>
            </a:r>
            <a:r>
              <a:rPr lang="en-AU" sz="3000" b="1" dirty="0"/>
              <a:t>Genetics</a:t>
            </a:r>
            <a:endParaRPr sz="3000" b="1" dirty="0"/>
          </a:p>
        </p:txBody>
      </p:sp>
      <p:graphicFrame>
        <p:nvGraphicFramePr>
          <p:cNvPr id="122" name="Google Shape;122;p20"/>
          <p:cNvGraphicFramePr/>
          <p:nvPr/>
        </p:nvGraphicFramePr>
        <p:xfrm>
          <a:off x="6693450" y="4023650"/>
          <a:ext cx="2271400" cy="877315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227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DECLARE THE OBJECTIVE</a:t>
                      </a:r>
                      <a:endParaRPr sz="1100" b="1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the learning objective to your partner.</a:t>
                      </a:r>
                      <a:endParaRPr sz="1100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4" name="Google Shape;124;p20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5" name="Google Shape;125;p20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050" name="Picture 2" descr="Fist to Five Check Magnets | Dowling Magnets">
            <a:extLst>
              <a:ext uri="{FF2B5EF4-FFF2-40B4-BE49-F238E27FC236}">
                <a16:creationId xmlns:a16="http://schemas.microsoft.com/office/drawing/2014/main" id="{9AD9E384-F7B9-46DF-9625-8D88FE3DB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3342" y="1154742"/>
            <a:ext cx="1711508" cy="2743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390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586550" y="243050"/>
            <a:ext cx="7986000" cy="18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Do not delete this slide.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This slide is designed so that you can copy the </a:t>
            </a:r>
            <a:r>
              <a:rPr lang="en-GB" b="1"/>
              <a:t>prompt box</a:t>
            </a:r>
            <a:r>
              <a:rPr lang="en-GB"/>
              <a:t> you need and insert it into your slides.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This slide is hidden and will not be included when presenting your lesson.</a:t>
            </a:r>
            <a:endParaRPr/>
          </a:p>
        </p:txBody>
      </p:sp>
      <p:graphicFrame>
        <p:nvGraphicFramePr>
          <p:cNvPr id="145" name="Google Shape;145;p25"/>
          <p:cNvGraphicFramePr/>
          <p:nvPr/>
        </p:nvGraphicFramePr>
        <p:xfrm>
          <a:off x="2040790" y="3654050"/>
          <a:ext cx="2134475" cy="73851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TEACHER CUE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6" name="Google Shape;146;p25"/>
          <p:cNvGraphicFramePr/>
          <p:nvPr/>
        </p:nvGraphicFramePr>
        <p:xfrm>
          <a:off x="2040800" y="2531575"/>
          <a:ext cx="2134475" cy="7009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VOCABULARY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1 - 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7" name="Google Shape;147;p25"/>
          <p:cNvGraphicFramePr/>
          <p:nvPr/>
        </p:nvGraphicFramePr>
        <p:xfrm>
          <a:off x="515700" y="2531575"/>
          <a:ext cx="1366300" cy="350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8" name="Google Shape;148;p25"/>
          <p:cNvGraphicFramePr/>
          <p:nvPr/>
        </p:nvGraphicFramePr>
        <p:xfrm>
          <a:off x="515700" y="3177225"/>
          <a:ext cx="1366300" cy="350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9" name="Google Shape;149;p25"/>
          <p:cNvGraphicFramePr/>
          <p:nvPr/>
        </p:nvGraphicFramePr>
        <p:xfrm>
          <a:off x="4439730" y="3654038"/>
          <a:ext cx="2134475" cy="8686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Students, you already know….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0" name="Google Shape;150;p25"/>
          <p:cNvGraphicFramePr/>
          <p:nvPr/>
        </p:nvGraphicFramePr>
        <p:xfrm>
          <a:off x="6838660" y="2531563"/>
          <a:ext cx="2142625" cy="9042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1" name="Google Shape;151;p25"/>
          <p:cNvGraphicFramePr/>
          <p:nvPr/>
        </p:nvGraphicFramePr>
        <p:xfrm>
          <a:off x="4439720" y="2531575"/>
          <a:ext cx="2134475" cy="7009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HINT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Students, remember….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2" name="Google Shape;152;p25"/>
          <p:cNvGraphicFramePr/>
          <p:nvPr/>
        </p:nvGraphicFramePr>
        <p:xfrm>
          <a:off x="6838650" y="3654050"/>
          <a:ext cx="2142625" cy="783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EXTENSION</a:t>
                      </a:r>
                      <a:endParaRPr sz="1100" b="1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3" name="Google Shape;153;p25"/>
          <p:cNvGraphicFramePr/>
          <p:nvPr/>
        </p:nvGraphicFramePr>
        <p:xfrm>
          <a:off x="515688" y="3822875"/>
          <a:ext cx="1366300" cy="350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GESTURE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body" idx="1"/>
          </p:nvPr>
        </p:nvSpPr>
        <p:spPr>
          <a:xfrm>
            <a:off x="499650" y="566200"/>
            <a:ext cx="8457300" cy="40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Repeat the opposite word/phrase.</a:t>
            </a:r>
            <a:endParaRPr sz="2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AU" sz="4800" dirty="0"/>
              <a:t>WORD</a:t>
            </a:r>
            <a:endParaRPr sz="4800" dirty="0"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 dirty="0">
                <a:solidFill>
                  <a:srgbClr val="0B5394"/>
                </a:solidFill>
              </a:rPr>
              <a:t>DEFINITION</a:t>
            </a:r>
            <a:endParaRPr sz="4800" dirty="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770500" cy="20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Identify their genetic traits</a:t>
            </a:r>
            <a:b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b="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Explain why some traits are more common than others (dominant vs. recessive)</a:t>
            </a:r>
            <a:b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</a:br>
            <a:endParaRPr lang="en-US" b="0" i="0" dirty="0">
              <a:solidFill>
                <a:srgbClr val="000303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000303"/>
                </a:solidFill>
                <a:effectLst/>
                <a:latin typeface="Roboto" panose="02000000000000000000" pitchFamily="2" charset="0"/>
              </a:rPr>
              <a:t>Explain their current knowledge about Genetics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3000" dirty="0"/>
              <a:t>We are learning about: </a:t>
            </a:r>
            <a:r>
              <a:rPr lang="en-AU" sz="3000" b="1" dirty="0"/>
              <a:t>Genetics</a:t>
            </a:r>
            <a:endParaRPr sz="3000" b="1" dirty="0"/>
          </a:p>
        </p:txBody>
      </p:sp>
      <p:graphicFrame>
        <p:nvGraphicFramePr>
          <p:cNvPr id="122" name="Google Shape;122;p20"/>
          <p:cNvGraphicFramePr/>
          <p:nvPr/>
        </p:nvGraphicFramePr>
        <p:xfrm>
          <a:off x="6693450" y="4023650"/>
          <a:ext cx="2271400" cy="877315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227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DECLARE THE OBJECTIVE</a:t>
                      </a:r>
                      <a:endParaRPr sz="1100" b="1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the learning objective to your partner.</a:t>
                      </a:r>
                      <a:endParaRPr sz="1100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4" name="Google Shape;124;p20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5" name="Google Shape;125;p20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{7E32BDA9-7B03-4572-B6A5-48FAC40F88BA}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/>
              <a:t>Identify their genetic traits</a:t>
            </a:r>
            <a:endParaRPr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60764C-926C-45CA-B423-DC53244576C4}"/>
              </a:ext>
            </a:extLst>
          </p:cNvPr>
          <p:cNvSpPr txBox="1"/>
          <p:nvPr/>
        </p:nvSpPr>
        <p:spPr>
          <a:xfrm>
            <a:off x="1510748" y="711276"/>
            <a:ext cx="6003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200" b="1" dirty="0">
                <a:latin typeface="Twinkl" panose="02000000000000000000" pitchFamily="2" charset="0"/>
              </a:rPr>
              <a:t>Genetics Bingo Activity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9B4414-4B77-4308-AE64-587F37C28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25" y="1296051"/>
            <a:ext cx="3468042" cy="36627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478C2E-50D4-4F4F-B09D-D4F583E6FAA1}"/>
              </a:ext>
            </a:extLst>
          </p:cNvPr>
          <p:cNvSpPr txBox="1"/>
          <p:nvPr/>
        </p:nvSpPr>
        <p:spPr>
          <a:xfrm>
            <a:off x="4794637" y="1685677"/>
            <a:ext cx="346804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>
                <a:latin typeface="Twinkl" panose="02000000000000000000" pitchFamily="2" charset="0"/>
              </a:rPr>
              <a:t>When Ms calls </a:t>
            </a:r>
            <a:r>
              <a:rPr lang="en-AU" sz="2800" dirty="0">
                <a:latin typeface="Twinkl" panose="02000000000000000000" pitchFamily="2" charset="0"/>
              </a:rPr>
              <a:t>out a genetic trait, only put an X through it if it is true for </a:t>
            </a:r>
            <a:r>
              <a:rPr lang="en-AU" sz="2800" b="1" u="sng" dirty="0">
                <a:latin typeface="Twinkl" panose="02000000000000000000" pitchFamily="2" charset="0"/>
              </a:rPr>
              <a:t>you</a:t>
            </a:r>
            <a:r>
              <a:rPr lang="en-AU" sz="2800" dirty="0">
                <a:latin typeface="Twinkl" panose="02000000000000000000" pitchFamily="2" charset="0"/>
              </a:rPr>
              <a:t>!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Explain why some traits are more common than others</a:t>
            </a:r>
            <a:endParaRPr lang="en-AU" sz="1600" dirty="0"/>
          </a:p>
        </p:txBody>
      </p:sp>
      <p:pic>
        <p:nvPicPr>
          <p:cNvPr id="1026" name="Picture 2" descr="Punnett Square: Dominant and Recessive Traits | Science project |  Education.com">
            <a:extLst>
              <a:ext uri="{FF2B5EF4-FFF2-40B4-BE49-F238E27FC236}">
                <a16:creationId xmlns:a16="http://schemas.microsoft.com/office/drawing/2014/main" id="{B1719570-1843-4B72-A134-8038AFE13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22" y="742188"/>
            <a:ext cx="3298067" cy="4235330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F01CD70-7156-43A0-BF7E-0AB8CC1A0018}"/>
              </a:ext>
            </a:extLst>
          </p:cNvPr>
          <p:cNvSpPr txBox="1"/>
          <p:nvPr/>
        </p:nvSpPr>
        <p:spPr>
          <a:xfrm>
            <a:off x="4143415" y="1168842"/>
            <a:ext cx="48990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600" dirty="0">
                <a:latin typeface="Twinkl" panose="02000000000000000000" pitchFamily="2" charset="0"/>
              </a:rPr>
              <a:t>Have you ever wondered why you may look </a:t>
            </a:r>
            <a:br>
              <a:rPr lang="en-AU" sz="1600" dirty="0">
                <a:latin typeface="Twinkl" panose="02000000000000000000" pitchFamily="2" charset="0"/>
              </a:rPr>
            </a:br>
            <a:r>
              <a:rPr lang="en-AU" sz="1600" dirty="0">
                <a:latin typeface="Twinkl" panose="02000000000000000000" pitchFamily="2" charset="0"/>
              </a:rPr>
              <a:t>the same or different from your parents or siblings?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76B130-D7BF-42FE-B302-F3A20EC0E805}"/>
              </a:ext>
            </a:extLst>
          </p:cNvPr>
          <p:cNvSpPr txBox="1"/>
          <p:nvPr/>
        </p:nvSpPr>
        <p:spPr>
          <a:xfrm>
            <a:off x="4245341" y="2130950"/>
            <a:ext cx="469524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Twinkl" panose="02000000000000000000" pitchFamily="2" charset="0"/>
              </a:rPr>
              <a:t>Throughout this unit of work, we will learn about </a:t>
            </a:r>
            <a:r>
              <a:rPr lang="en-AU" b="1" dirty="0">
                <a:latin typeface="Twinkl" panose="02000000000000000000" pitchFamily="2" charset="0"/>
              </a:rPr>
              <a:t>you!</a:t>
            </a:r>
          </a:p>
          <a:p>
            <a:endParaRPr lang="en-AU" b="1" dirty="0">
              <a:latin typeface="Twinkl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Twinkl" panose="02000000000000000000" pitchFamily="2" charset="0"/>
              </a:rPr>
              <a:t>Where did you get your hair colour from?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Twinkl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Twinkl" panose="02000000000000000000" pitchFamily="2" charset="0"/>
              </a:rPr>
              <a:t>Why is your eye colour different from your parents?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Twinkl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Twinkl" panose="02000000000000000000" pitchFamily="2" charset="0"/>
              </a:rPr>
              <a:t>Can you predict what your child will look like?</a:t>
            </a:r>
          </a:p>
        </p:txBody>
      </p:sp>
    </p:spTree>
    <p:extLst>
      <p:ext uri="{BB962C8B-B14F-4D97-AF65-F5344CB8AC3E}">
        <p14:creationId xmlns:p14="http://schemas.microsoft.com/office/powerpoint/2010/main" val="876649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Explain their current knowledge about Genetics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13989-4A65-4802-87B2-601F80689BF0}"/>
              </a:ext>
            </a:extLst>
          </p:cNvPr>
          <p:cNvSpPr txBox="1"/>
          <p:nvPr/>
        </p:nvSpPr>
        <p:spPr>
          <a:xfrm>
            <a:off x="-326231" y="828675"/>
            <a:ext cx="9720262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800" b="1" dirty="0"/>
              <a:t>What do you know about DNA and Genetics?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>
                <a:latin typeface="Century Gothic"/>
              </a:rPr>
              <a:t>Conceptual Diagnostic Task</a:t>
            </a:r>
            <a:br>
              <a:rPr lang="en-US" sz="2800" dirty="0"/>
            </a:br>
            <a:endParaRPr lang="en-US" sz="2800" dirty="0"/>
          </a:p>
          <a:p>
            <a:pPr algn="ctr"/>
            <a:endParaRPr lang="en-US" sz="2800" dirty="0"/>
          </a:p>
          <a:p>
            <a:pPr marL="514350" indent="-514350" algn="ctr">
              <a:buAutoNum type="arabicPeriod"/>
            </a:pPr>
            <a:endParaRPr lang="en-US" sz="2800" dirty="0"/>
          </a:p>
        </p:txBody>
      </p:sp>
      <p:pic>
        <p:nvPicPr>
          <p:cNvPr id="8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894780F-36A5-46BA-B715-93EAF689B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76" y="2391838"/>
            <a:ext cx="2743200" cy="1918636"/>
          </a:xfrm>
          <a:prstGeom prst="rect">
            <a:avLst/>
          </a:prstGeom>
        </p:spPr>
      </p:pic>
      <p:pic>
        <p:nvPicPr>
          <p:cNvPr id="9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72F60ED7-6D79-4C49-BEDB-43AC471FBE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644" y="2898217"/>
            <a:ext cx="2743200" cy="1917013"/>
          </a:xfrm>
          <a:prstGeom prst="rect">
            <a:avLst/>
          </a:prstGeom>
        </p:spPr>
      </p:pic>
      <p:pic>
        <p:nvPicPr>
          <p:cNvPr id="10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EFD538FA-3373-4F5F-95EF-13FAF423D5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7336" y="2390248"/>
            <a:ext cx="2743200" cy="189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36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08C8CB-2F43-D541-994E-E5C2AC02FCCB}"/>
              </a:ext>
            </a:extLst>
          </p:cNvPr>
          <p:cNvSpPr txBox="1"/>
          <p:nvPr/>
        </p:nvSpPr>
        <p:spPr>
          <a:xfrm>
            <a:off x="2571750" y="1714500"/>
            <a:ext cx="44630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What do you know about DNA and Genetics?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DA89CA-D83D-1A40-90A7-84C38D256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62" y="138923"/>
            <a:ext cx="7824788" cy="479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240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08C8CB-2F43-D541-994E-E5C2AC02FCCB}"/>
              </a:ext>
            </a:extLst>
          </p:cNvPr>
          <p:cNvSpPr txBox="1"/>
          <p:nvPr/>
        </p:nvSpPr>
        <p:spPr>
          <a:xfrm>
            <a:off x="2571750" y="1714500"/>
            <a:ext cx="44630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What do you know about DNA and Genetics?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DA89CA-D83D-1A40-90A7-84C38D256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472299"/>
            <a:ext cx="6858000" cy="41989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3A42403-0AD1-984C-80E3-10B86D8A9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4" y="91982"/>
            <a:ext cx="8062913" cy="495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0689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ily Agenda Slides Edited" id="{BB5C7EE7-791B-4219-B124-0364CEBA61D9}" vid="{353DB0BF-1A42-44AB-9E91-54FBB5FE1CD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F736B1-5E2F-446B-9E7E-F4EE54B98B56}">
  <ds:schemaRefs>
    <ds:schemaRef ds:uri="http://www.w3.org/XML/1998/namespace"/>
    <ds:schemaRef ds:uri="http://schemas.microsoft.com/office/2006/documentManagement/types"/>
    <ds:schemaRef ds:uri="http://purl.org/dc/terms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d5c732d2-f217-444a-91d8-37c5714ca695"/>
    <ds:schemaRef ds:uri="8f659357-f805-491c-ad0b-5621b2de6466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CD47AC9-8C9C-4759-ABD9-F87A4C99FD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560DBB7-EC05-4A8F-9B32-542914A939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f659357-f805-491c-ad0b-5621b2de6466"/>
    <ds:schemaRef ds:uri="d5c732d2-f217-444a-91d8-37c5714ca6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631</Words>
  <Application>Microsoft Macintosh PowerPoint</Application>
  <PresentationFormat>On-screen Show (16:9)</PresentationFormat>
  <Paragraphs>81</Paragraphs>
  <Slides>17</Slides>
  <Notes>14</Notes>
  <HiddenSlides>6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Century Gothic</vt:lpstr>
      <vt:lpstr>Twinkl</vt:lpstr>
      <vt:lpstr>Wingdings</vt:lpstr>
      <vt:lpstr>Arial</vt:lpstr>
      <vt:lpstr>Roboto</vt:lpstr>
      <vt:lpstr>Simple Light</vt:lpstr>
      <vt:lpstr>1_Simple Light</vt:lpstr>
      <vt:lpstr>PowerPoint Presentation</vt:lpstr>
      <vt:lpstr>PowerPoint Presentation</vt:lpstr>
      <vt:lpstr>PowerPoint Presentation</vt:lpstr>
      <vt:lpstr>We are learning about: Genetics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are learning about: Genetics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Forte</dc:creator>
  <cp:lastModifiedBy>CHANDLER Felicity [Southern River College]</cp:lastModifiedBy>
  <cp:revision>3</cp:revision>
  <dcterms:modified xsi:type="dcterms:W3CDTF">2024-04-29T03:17:28Z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r8>106800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  <property fmtid="{D5CDD505-2E9C-101B-9397-08002B2CF9AE}" pid="12" name="MediaServiceImageTags">
    <vt:lpwstr/>
  </property>
</Properties>
</file>